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56" r:id="rId2"/>
    <p:sldId id="269" r:id="rId3"/>
    <p:sldId id="258" r:id="rId4"/>
    <p:sldId id="262" r:id="rId5"/>
    <p:sldId id="263" r:id="rId6"/>
    <p:sldId id="259" r:id="rId7"/>
    <p:sldId id="260" r:id="rId8"/>
    <p:sldId id="267" r:id="rId9"/>
    <p:sldId id="268" r:id="rId10"/>
    <p:sldId id="264" r:id="rId11"/>
    <p:sldId id="271" r:id="rId12"/>
    <p:sldId id="265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Noto Sans" panose="020B0502040504020204" pitchFamily="34"/>
      <p:regular r:id="rId20"/>
      <p:bold r:id="rId21"/>
      <p:italic r:id="rId22"/>
      <p:boldItalic r:id="rId23"/>
    </p:embeddedFont>
    <p:embeddedFont>
      <p:font typeface="Noto Sans CJK TC Light" panose="020B0300000000000000" pitchFamily="34" charset="-120"/>
      <p:regular r:id="rId24"/>
    </p:embeddedFont>
    <p:embeddedFont>
      <p:font typeface="Noto Sans CJK TC Medium" panose="020B0600000000000000" pitchFamily="34" charset="-120"/>
      <p:regular r:id="rId25"/>
    </p:embeddedFont>
    <p:embeddedFont>
      <p:font typeface="Noto Sans CJK TC Regular" panose="020B0500000000000000" pitchFamily="34" charset="-120"/>
      <p:regular r:id="rId26"/>
    </p:embeddedFont>
    <p:embeddedFont>
      <p:font typeface="Noto Sans Light" panose="020B0402040504020204" pitchFamily="34"/>
      <p:regular r:id="rId27"/>
      <p:italic r:id="rId28"/>
    </p:embeddedFont>
    <p:embeddedFont>
      <p:font typeface="Noto Sans SemBd" panose="020B0702040504020204" pitchFamily="34"/>
      <p:bold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2" autoAdjust="0"/>
    <p:restoredTop sz="91425" autoAdjust="0"/>
  </p:normalViewPr>
  <p:slideViewPr>
    <p:cSldViewPr snapToGrid="0">
      <p:cViewPr varScale="1">
        <p:scale>
          <a:sx n="67" d="100"/>
          <a:sy n="67" d="100"/>
        </p:scale>
        <p:origin x="77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5F342-884D-41E5-ADF2-1AA42F8E2E35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FBF0-2B92-44DE-B3DE-FDA431986F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61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Miller and Modigliani (1961)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61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panel A</a:t>
            </a:r>
            <a:r>
              <a:rPr lang="zh-TW" altLang="en-US" dirty="0"/>
              <a:t>和</a:t>
            </a:r>
            <a:r>
              <a:rPr lang="en-US" altLang="zh-TW" dirty="0"/>
              <a:t>panel B</a:t>
            </a:r>
            <a:r>
              <a:rPr lang="zh-TW" altLang="en-US" dirty="0"/>
              <a:t>相比：</a:t>
            </a:r>
          </a:p>
          <a:p>
            <a:r>
              <a:rPr lang="en-US" altLang="zh-TW" dirty="0"/>
              <a:t>(1)a</a:t>
            </a:r>
            <a:r>
              <a:rPr lang="zh-TW" altLang="en-US" dirty="0"/>
              <a:t>的值更接近零，</a:t>
            </a:r>
            <a:r>
              <a:rPr lang="en-US" altLang="zh-TW" dirty="0"/>
              <a:t>t(a)</a:t>
            </a:r>
            <a:r>
              <a:rPr lang="zh-TW" altLang="en-US" dirty="0"/>
              <a:t>比較不能</a:t>
            </a:r>
            <a:r>
              <a:rPr lang="en-US" altLang="zh-TW" dirty="0"/>
              <a:t>reject H_0</a:t>
            </a:r>
          </a:p>
          <a:p>
            <a:r>
              <a:rPr lang="en-US" altLang="zh-TW" dirty="0"/>
              <a:t>(2)</a:t>
            </a:r>
            <a:r>
              <a:rPr lang="zh-TW" altLang="en-US" dirty="0"/>
              <a:t>因子前面的係數的</a:t>
            </a:r>
            <a:r>
              <a:rPr lang="en-US" altLang="zh-TW" dirty="0"/>
              <a:t>t</a:t>
            </a:r>
            <a:r>
              <a:rPr lang="zh-TW" altLang="en-US" dirty="0"/>
              <a:t>值比較能</a:t>
            </a:r>
            <a:r>
              <a:rPr lang="en-US" altLang="zh-TW" dirty="0"/>
              <a:t>reject H_0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53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(1)</a:t>
            </a:r>
            <a:r>
              <a:rPr lang="zh-TW" altLang="en-US" dirty="0"/>
              <a:t>論文裡面有說作者估計五因子模型具有</a:t>
            </a:r>
            <a:r>
              <a:rPr lang="en-US" altLang="zh-TW" dirty="0"/>
              <a:t>71%~94%</a:t>
            </a:r>
            <a:r>
              <a:rPr lang="zh-TW" altLang="en-US" dirty="0"/>
              <a:t>的解釋力，不過好像沒有在表格中呈現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60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(1)</a:t>
            </a:r>
            <a:r>
              <a:rPr lang="zh-TW" altLang="en-US" dirty="0"/>
              <a:t>所有的資料都來自</a:t>
            </a:r>
            <a:r>
              <a:rPr lang="en-US" altLang="zh-TW" dirty="0"/>
              <a:t>NYSE</a:t>
            </a:r>
            <a:r>
              <a:rPr lang="zh-TW" altLang="en-US" dirty="0"/>
              <a:t>、</a:t>
            </a:r>
            <a:r>
              <a:rPr lang="en-US" altLang="zh-TW" dirty="0"/>
              <a:t>AMEX</a:t>
            </a:r>
            <a:r>
              <a:rPr lang="zh-TW" altLang="en-US" dirty="0"/>
              <a:t>、</a:t>
            </a:r>
            <a:r>
              <a:rPr lang="en-US" altLang="zh-TW" dirty="0"/>
              <a:t>NASDAQ</a:t>
            </a:r>
            <a:r>
              <a:rPr lang="zh-TW" altLang="en-US" dirty="0"/>
              <a:t>，但是</a:t>
            </a:r>
            <a:r>
              <a:rPr lang="en-US" altLang="zh-TW" dirty="0"/>
              <a:t>Size</a:t>
            </a:r>
            <a:r>
              <a:rPr lang="zh-TW" altLang="en-US" dirty="0"/>
              <a:t>和</a:t>
            </a:r>
            <a:r>
              <a:rPr lang="en-US" altLang="zh-TW" dirty="0"/>
              <a:t>B/M</a:t>
            </a:r>
            <a:r>
              <a:rPr lang="zh-TW" altLang="en-US" dirty="0"/>
              <a:t>並不是利用這些資料來分組，只使用了</a:t>
            </a:r>
            <a:r>
              <a:rPr lang="en-US" altLang="zh-TW" dirty="0"/>
              <a:t>NYSE</a:t>
            </a:r>
          </a:p>
          <a:p>
            <a:r>
              <a:rPr lang="en-US" altLang="zh-TW" dirty="0"/>
              <a:t>(2)Investment</a:t>
            </a:r>
            <a:r>
              <a:rPr lang="zh-TW" altLang="en-US" dirty="0"/>
              <a:t>根據</a:t>
            </a:r>
            <a:r>
              <a:rPr lang="en-US" altLang="zh-TW" dirty="0"/>
              <a:t>MM</a:t>
            </a:r>
            <a:r>
              <a:rPr lang="zh-TW" altLang="en-US" dirty="0"/>
              <a:t>的論文來說應該要用</a:t>
            </a:r>
            <a:r>
              <a:rPr lang="en-US" altLang="zh-TW" dirty="0"/>
              <a:t>book equity</a:t>
            </a:r>
            <a:r>
              <a:rPr lang="zh-TW" altLang="en-US" dirty="0"/>
              <a:t>來計算成長率，但是這裡使用總資產，作者表示差異不大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12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601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(1)Size effect</a:t>
            </a:r>
            <a:r>
              <a:rPr lang="zh-TW" altLang="en-US" dirty="0"/>
              <a:t>：每一個</a:t>
            </a:r>
            <a:r>
              <a:rPr lang="en-US" altLang="zh-TW" dirty="0"/>
              <a:t>column</a:t>
            </a:r>
            <a:r>
              <a:rPr lang="zh-TW" altLang="en-US" dirty="0"/>
              <a:t>都是由上往下</a:t>
            </a:r>
            <a:r>
              <a:rPr lang="en-US" altLang="zh-TW" dirty="0"/>
              <a:t>=</a:t>
            </a:r>
            <a:r>
              <a:rPr lang="zh-TW" altLang="en-US" dirty="0"/>
              <a:t>由高到低。在</a:t>
            </a:r>
            <a:r>
              <a:rPr lang="en-US" altLang="zh-TW" dirty="0"/>
              <a:t>panel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的第一個</a:t>
            </a:r>
            <a:r>
              <a:rPr lang="en-US" altLang="zh-TW" dirty="0"/>
              <a:t>column</a:t>
            </a:r>
            <a:r>
              <a:rPr lang="zh-TW" altLang="en-US" dirty="0"/>
              <a:t>，有極端值</a:t>
            </a:r>
            <a:r>
              <a:rPr lang="en-US" altLang="zh-TW" dirty="0"/>
              <a:t>0.26</a:t>
            </a:r>
            <a:r>
              <a:rPr lang="zh-TW" altLang="en-US" dirty="0"/>
              <a:t>不符合</a:t>
            </a:r>
            <a:r>
              <a:rPr lang="en-US" altLang="zh-TW" dirty="0"/>
              <a:t>size</a:t>
            </a:r>
            <a:r>
              <a:rPr lang="zh-TW" altLang="en-US" dirty="0"/>
              <a:t> </a:t>
            </a:r>
            <a:r>
              <a:rPr lang="en-US" altLang="zh-TW" dirty="0"/>
              <a:t>effect</a:t>
            </a:r>
          </a:p>
          <a:p>
            <a:r>
              <a:rPr lang="en-US" altLang="zh-TW" dirty="0"/>
              <a:t>(2)Value effect</a:t>
            </a:r>
            <a:r>
              <a:rPr lang="zh-TW" altLang="en-US" dirty="0"/>
              <a:t>：看</a:t>
            </a:r>
            <a:r>
              <a:rPr lang="en-US" altLang="zh-TW" dirty="0"/>
              <a:t>panel A</a:t>
            </a:r>
            <a:r>
              <a:rPr lang="zh-TW" altLang="en-US" dirty="0"/>
              <a:t>，每一個</a:t>
            </a:r>
            <a:r>
              <a:rPr lang="en-US" altLang="zh-TW" dirty="0"/>
              <a:t>row</a:t>
            </a:r>
            <a:r>
              <a:rPr lang="zh-TW" altLang="en-US" dirty="0"/>
              <a:t>都是由左往右</a:t>
            </a:r>
            <a:r>
              <a:rPr lang="en-US" altLang="zh-TW" dirty="0"/>
              <a:t>=</a:t>
            </a:r>
            <a:r>
              <a:rPr lang="zh-TW" altLang="en-US" dirty="0"/>
              <a:t>由低到高。</a:t>
            </a:r>
            <a:r>
              <a:rPr lang="en-US" altLang="zh-TW" dirty="0"/>
              <a:t>small size</a:t>
            </a:r>
            <a:r>
              <a:rPr lang="zh-TW" altLang="en-US" dirty="0"/>
              <a:t>的</a:t>
            </a:r>
            <a:r>
              <a:rPr lang="en-US" altLang="zh-TW" dirty="0"/>
              <a:t>row</a:t>
            </a:r>
            <a:r>
              <a:rPr lang="zh-TW" altLang="en-US" dirty="0"/>
              <a:t>當中，此效應更強。</a:t>
            </a:r>
            <a:endParaRPr lang="en-US" altLang="zh-TW" dirty="0"/>
          </a:p>
          <a:p>
            <a:r>
              <a:rPr lang="en-US" altLang="zh-TW" dirty="0"/>
              <a:t>(3)Profitability effect</a:t>
            </a:r>
            <a:r>
              <a:rPr lang="zh-TW" altLang="en-US" dirty="0"/>
              <a:t>：看</a:t>
            </a:r>
            <a:r>
              <a:rPr lang="en-US" altLang="zh-TW" dirty="0"/>
              <a:t>panel B</a:t>
            </a:r>
            <a:r>
              <a:rPr lang="zh-TW" altLang="en-US" dirty="0"/>
              <a:t>，每一個</a:t>
            </a:r>
            <a:r>
              <a:rPr lang="en-US" altLang="zh-TW" dirty="0"/>
              <a:t>row</a:t>
            </a:r>
            <a:r>
              <a:rPr lang="zh-TW" altLang="en-US" dirty="0"/>
              <a:t>都是由左往右</a:t>
            </a:r>
            <a:r>
              <a:rPr lang="en-US" altLang="zh-TW" dirty="0"/>
              <a:t>=</a:t>
            </a:r>
            <a:r>
              <a:rPr lang="zh-TW" altLang="en-US" dirty="0"/>
              <a:t>由低到高。</a:t>
            </a:r>
            <a:r>
              <a:rPr lang="en-US" altLang="zh-TW" dirty="0"/>
              <a:t>big size</a:t>
            </a:r>
            <a:r>
              <a:rPr lang="zh-TW" altLang="en-US" dirty="0"/>
              <a:t>的</a:t>
            </a:r>
            <a:r>
              <a:rPr lang="en-US" altLang="zh-TW" dirty="0"/>
              <a:t>row</a:t>
            </a:r>
            <a:r>
              <a:rPr lang="zh-TW" altLang="en-US" dirty="0"/>
              <a:t>當中，此效應比較弱</a:t>
            </a:r>
            <a:r>
              <a:rPr lang="en-US" altLang="zh-TW" dirty="0"/>
              <a:t>(</a:t>
            </a:r>
            <a:r>
              <a:rPr lang="zh-TW" altLang="en-US" dirty="0"/>
              <a:t>增加速度比較緩和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(4)Investment effect</a:t>
            </a:r>
            <a:r>
              <a:rPr lang="zh-TW" altLang="en-US" dirty="0"/>
              <a:t>：看</a:t>
            </a:r>
            <a:r>
              <a:rPr lang="en-US" altLang="zh-TW" dirty="0"/>
              <a:t>panel C</a:t>
            </a:r>
            <a:r>
              <a:rPr lang="zh-TW" altLang="en-US" dirty="0"/>
              <a:t>，每一個</a:t>
            </a:r>
            <a:r>
              <a:rPr lang="en-US" altLang="zh-TW" dirty="0"/>
              <a:t>row</a:t>
            </a:r>
            <a:r>
              <a:rPr lang="zh-TW" altLang="en-US" dirty="0"/>
              <a:t>都是由左往右</a:t>
            </a:r>
            <a:r>
              <a:rPr lang="en-US" altLang="zh-TW" dirty="0"/>
              <a:t>=</a:t>
            </a:r>
            <a:r>
              <a:rPr lang="zh-TW" altLang="en-US" dirty="0"/>
              <a:t>由高到低。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(5)B/M</a:t>
            </a:r>
            <a:r>
              <a:rPr lang="zh-TW" altLang="en-US" dirty="0"/>
              <a:t>、</a:t>
            </a:r>
            <a:r>
              <a:rPr lang="en-US" altLang="zh-TW" dirty="0"/>
              <a:t>OP</a:t>
            </a:r>
            <a:r>
              <a:rPr lang="zh-TW" altLang="en-US" dirty="0"/>
              <a:t>、</a:t>
            </a:r>
            <a:r>
              <a:rPr lang="en-US" altLang="zh-TW" dirty="0"/>
              <a:t>Inv</a:t>
            </a:r>
            <a:r>
              <a:rPr lang="zh-TW" altLang="en-US" dirty="0"/>
              <a:t>三者之間是</a:t>
            </a:r>
            <a:r>
              <a:rPr lang="en-US" altLang="zh-TW" dirty="0"/>
              <a:t>correlated</a:t>
            </a:r>
            <a:r>
              <a:rPr lang="zh-TW" altLang="en-US" dirty="0"/>
              <a:t>，例如：</a:t>
            </a:r>
            <a:r>
              <a:rPr lang="en-US" altLang="zh-TW" dirty="0"/>
              <a:t>high B/M</a:t>
            </a:r>
            <a:r>
              <a:rPr lang="zh-TW" altLang="en-US" dirty="0"/>
              <a:t>公司通常都是弱賺錢能力、少投資力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5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323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(1)</a:t>
            </a:r>
            <a:r>
              <a:rPr lang="zh-TW" altLang="en-US" dirty="0"/>
              <a:t>為了驗證五因子模型的表現能力</a:t>
            </a:r>
            <a:r>
              <a:rPr lang="en-US" altLang="zh-TW" dirty="0"/>
              <a:t>&amp;</a:t>
            </a:r>
            <a:r>
              <a:rPr lang="zh-TW" altLang="en-US" dirty="0"/>
              <a:t>多增加的兩個變數到底有沒有用，所以作者針對總資料進行了三類型的分組，再分別計算出個別的五因子</a:t>
            </a:r>
            <a:endParaRPr lang="en-US" altLang="zh-TW" dirty="0"/>
          </a:p>
          <a:p>
            <a:r>
              <a:rPr lang="en-US" altLang="zh-TW" dirty="0"/>
              <a:t>(2)SN</a:t>
            </a:r>
            <a:r>
              <a:rPr lang="zh-TW" altLang="en-US" dirty="0"/>
              <a:t>：</a:t>
            </a:r>
            <a:r>
              <a:rPr lang="en-US" altLang="zh-TW" dirty="0"/>
              <a:t>small size</a:t>
            </a:r>
            <a:r>
              <a:rPr lang="zh-TW" altLang="en-US" dirty="0"/>
              <a:t>且</a:t>
            </a:r>
            <a:r>
              <a:rPr lang="en-US" altLang="zh-TW" dirty="0"/>
              <a:t>neutral OP</a:t>
            </a:r>
            <a:r>
              <a:rPr lang="zh-TW" altLang="en-US" dirty="0"/>
              <a:t>的股票們，組成</a:t>
            </a:r>
            <a:r>
              <a:rPr lang="en-US" altLang="zh-TW" dirty="0"/>
              <a:t>VW</a:t>
            </a:r>
            <a:r>
              <a:rPr lang="zh-TW" altLang="en-US" dirty="0"/>
              <a:t>投資組合去計算平均報酬率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(3)SHRA</a:t>
            </a:r>
            <a:r>
              <a:rPr lang="zh-TW" altLang="en-US" dirty="0"/>
              <a:t>：</a:t>
            </a:r>
            <a:r>
              <a:rPr lang="en-US" altLang="zh-TW" dirty="0"/>
              <a:t>small size</a:t>
            </a:r>
            <a:r>
              <a:rPr lang="zh-TW" altLang="en-US" dirty="0"/>
              <a:t>且</a:t>
            </a:r>
            <a:r>
              <a:rPr lang="en-US" altLang="zh-TW" dirty="0"/>
              <a:t>high B/M</a:t>
            </a:r>
            <a:r>
              <a:rPr lang="zh-TW" altLang="en-US" dirty="0"/>
              <a:t>且很會賺錢且高投資的股票們，組成</a:t>
            </a:r>
            <a:r>
              <a:rPr lang="en-US" altLang="zh-TW" dirty="0"/>
              <a:t>VW</a:t>
            </a:r>
            <a:r>
              <a:rPr lang="zh-TW" altLang="en-US" dirty="0"/>
              <a:t>投資組合去計算平均報酬率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(4)2x3 sort</a:t>
            </a:r>
            <a:r>
              <a:rPr lang="zh-TW" altLang="en-US" dirty="0"/>
              <a:t>裡面</a:t>
            </a:r>
            <a:r>
              <a:rPr lang="en-US" altLang="zh-TW" dirty="0"/>
              <a:t>SMB</a:t>
            </a:r>
            <a:r>
              <a:rPr lang="zh-TW" altLang="en-US" dirty="0"/>
              <a:t>被分成三個</a:t>
            </a:r>
            <a:r>
              <a:rPr lang="en-US" altLang="zh-TW" dirty="0"/>
              <a:t>sub-factor</a:t>
            </a:r>
            <a:r>
              <a:rPr lang="zh-TW" altLang="en-US" dirty="0"/>
              <a:t>，最後再算平均得到</a:t>
            </a:r>
            <a:r>
              <a:rPr lang="en-US" altLang="zh-TW" dirty="0"/>
              <a:t>SMB</a:t>
            </a:r>
            <a:r>
              <a:rPr lang="zh-TW" altLang="en-US" dirty="0"/>
              <a:t>，是為了盡量消除</a:t>
            </a:r>
            <a:r>
              <a:rPr lang="en-US" altLang="zh-TW" dirty="0"/>
              <a:t>value</a:t>
            </a:r>
            <a:r>
              <a:rPr lang="zh-TW" altLang="en-US" dirty="0"/>
              <a:t>、</a:t>
            </a:r>
            <a:r>
              <a:rPr lang="en-US" altLang="zh-TW" dirty="0"/>
              <a:t>profitability</a:t>
            </a:r>
            <a:r>
              <a:rPr lang="zh-TW" altLang="en-US" dirty="0"/>
              <a:t>、</a:t>
            </a:r>
            <a:r>
              <a:rPr lang="en-US" altLang="zh-TW" dirty="0"/>
              <a:t>investment</a:t>
            </a:r>
            <a:r>
              <a:rPr lang="zh-TW" altLang="en-US" dirty="0"/>
              <a:t> </a:t>
            </a:r>
            <a:r>
              <a:rPr lang="en-US" altLang="zh-TW" dirty="0"/>
              <a:t>effect</a:t>
            </a:r>
            <a:r>
              <a:rPr lang="zh-TW" altLang="en-US" dirty="0"/>
              <a:t>，盡量只留下</a:t>
            </a:r>
            <a:r>
              <a:rPr lang="en-US" altLang="zh-TW" dirty="0"/>
              <a:t>size</a:t>
            </a:r>
            <a:r>
              <a:rPr lang="zh-TW" altLang="en-US" dirty="0"/>
              <a:t> </a:t>
            </a:r>
            <a:r>
              <a:rPr lang="en-US" altLang="zh-TW" dirty="0"/>
              <a:t>effect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(5)</a:t>
            </a:r>
            <a:r>
              <a:rPr lang="zh-TW" altLang="en-US" dirty="0"/>
              <a:t>注意到</a:t>
            </a:r>
            <a:r>
              <a:rPr lang="en-US" altLang="zh-TW" dirty="0"/>
              <a:t>2x2</a:t>
            </a:r>
            <a:r>
              <a:rPr lang="zh-TW" altLang="en-US" dirty="0"/>
              <a:t> </a:t>
            </a:r>
            <a:r>
              <a:rPr lang="en-US" altLang="zh-TW" dirty="0"/>
              <a:t>sort</a:t>
            </a:r>
            <a:r>
              <a:rPr lang="zh-TW" altLang="en-US" dirty="0"/>
              <a:t>，每個因子都只有計算頭</a:t>
            </a:r>
            <a:r>
              <a:rPr lang="en-US" altLang="zh-TW" dirty="0"/>
              <a:t>30%</a:t>
            </a:r>
            <a:r>
              <a:rPr lang="zh-TW" altLang="en-US" dirty="0"/>
              <a:t>和尾</a:t>
            </a:r>
            <a:r>
              <a:rPr lang="en-US" altLang="zh-TW" dirty="0"/>
              <a:t>30%</a:t>
            </a:r>
            <a:r>
              <a:rPr lang="zh-TW" altLang="en-US" dirty="0"/>
              <a:t>的分組之差距，中間整整</a:t>
            </a:r>
            <a:r>
              <a:rPr lang="en-US" altLang="zh-TW" dirty="0"/>
              <a:t>40%</a:t>
            </a:r>
            <a:r>
              <a:rPr lang="zh-TW" altLang="en-US" dirty="0"/>
              <a:t>是沒有加入計算的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82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把每一個因子拿去跟其他四個因子做回歸分析，出現截距項越顯著不為零代表其他四個因子無法解釋我自己。明顯的看到</a:t>
            </a:r>
            <a:r>
              <a:rPr lang="en-US" altLang="zh-TW" dirty="0"/>
              <a:t>HML</a:t>
            </a:r>
            <a:r>
              <a:rPr lang="zh-TW" altLang="en-US" dirty="0"/>
              <a:t>的截距項</a:t>
            </a:r>
            <a:r>
              <a:rPr lang="en-US" altLang="zh-TW" dirty="0"/>
              <a:t>t</a:t>
            </a:r>
            <a:r>
              <a:rPr lang="zh-TW" altLang="en-US" dirty="0"/>
              <a:t>值掉下來很多，也就是無法說它顯著不為零。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90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14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(1)GRS</a:t>
            </a:r>
            <a:r>
              <a:rPr lang="zh-TW" altLang="en-US" dirty="0"/>
              <a:t>值越高，回歸式的截距越不可能等於零 </a:t>
            </a:r>
            <a:r>
              <a:rPr lang="en-US" altLang="zh-TW" dirty="0"/>
              <a:t>=&gt;</a:t>
            </a:r>
            <a:r>
              <a:rPr lang="zh-TW" altLang="en-US" dirty="0"/>
              <a:t> 模型沒有強的解釋力</a:t>
            </a:r>
            <a:endParaRPr lang="en-US" altLang="zh-TW" dirty="0"/>
          </a:p>
          <a:p>
            <a:r>
              <a:rPr lang="en-US" altLang="zh-TW" dirty="0"/>
              <a:t>(2)</a:t>
            </a:r>
            <a:r>
              <a:rPr lang="zh-TW" altLang="en-US" dirty="0"/>
              <a:t>有沒有加入</a:t>
            </a:r>
            <a:r>
              <a:rPr lang="en-US" altLang="zh-TW" dirty="0"/>
              <a:t>HML</a:t>
            </a:r>
            <a:r>
              <a:rPr lang="zh-TW" altLang="en-US" dirty="0"/>
              <a:t>對</a:t>
            </a:r>
            <a:r>
              <a:rPr lang="en-US" altLang="zh-TW" dirty="0"/>
              <a:t>GRS</a:t>
            </a:r>
            <a:r>
              <a:rPr lang="zh-TW" altLang="en-US" dirty="0"/>
              <a:t>的大小影響不大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FBF0-2B92-44DE-B3DE-FDA431986F5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08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7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9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81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83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58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54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31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77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5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94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30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998C-8457-479F-85D9-EB625776E511}" type="datetimeFigureOut">
              <a:rPr lang="zh-TW" altLang="en-US" smtClean="0"/>
              <a:t>2019-06-06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728A7-0023-4FB9-8ECE-C5A99569E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81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fineco.2014.10.01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sp.com/products/documentation/data-definitions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fineco.2013.01.0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7/S002210900000317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ADA12-7640-4776-9754-FE8C8289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ea typeface="Noto Sans SemBd" panose="020B0702040504020204" pitchFamily="34"/>
                <a:cs typeface="Noto Sans SemBd" panose="020B0702040504020204" pitchFamily="34"/>
              </a:rPr>
              <a:t>A</a:t>
            </a:r>
            <a:r>
              <a:rPr lang="zh-TW" altLang="en-US" sz="4400" dirty="0">
                <a:ea typeface="Noto Sans CJK TC Regular" panose="020B0500000000000000" pitchFamily="34" charset="-120"/>
                <a:cs typeface="Noto Sans SemBd" panose="020B0702040504020204" pitchFamily="34"/>
              </a:rPr>
              <a:t> </a:t>
            </a:r>
            <a:r>
              <a:rPr lang="en-US" altLang="zh-TW" sz="4400" dirty="0">
                <a:ea typeface="Noto Sans SemBd" panose="020B0702040504020204" pitchFamily="34"/>
                <a:cs typeface="Noto Sans SemBd" panose="020B0702040504020204" pitchFamily="34"/>
              </a:rPr>
              <a:t>Five-Factor Asset</a:t>
            </a:r>
            <a:br>
              <a:rPr lang="en-US" altLang="zh-TW" sz="4400" dirty="0">
                <a:ea typeface="Noto Sans SemBd" panose="020B0702040504020204" pitchFamily="34"/>
                <a:cs typeface="Noto Sans SemBd" panose="020B0702040504020204" pitchFamily="34"/>
              </a:rPr>
            </a:br>
            <a:r>
              <a:rPr lang="en-US" altLang="zh-TW" sz="4400" dirty="0">
                <a:ea typeface="Noto Sans SemBd" panose="020B0702040504020204" pitchFamily="34"/>
                <a:cs typeface="Noto Sans SemBd" panose="020B0702040504020204" pitchFamily="34"/>
              </a:rPr>
              <a:t>Pricing Model</a:t>
            </a:r>
            <a:endParaRPr lang="zh-TW" altLang="en-US" sz="4400" dirty="0">
              <a:ea typeface="Noto Sans CJK TC Regular" panose="020B0500000000000000" pitchFamily="34" charset="-120"/>
              <a:cs typeface="Noto Sans SemBd" panose="020B0702040504020204" pitchFamily="34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D98C7C-E981-460A-AA68-F16E72D9CB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Noto Sans Light" panose="020B0402040504020204" pitchFamily="34"/>
                <a:cs typeface="Noto Sans Light" panose="020B0402040504020204" pitchFamily="34"/>
              </a:rPr>
              <a:t>Eugene F. </a:t>
            </a:r>
            <a:r>
              <a:rPr lang="en-US" altLang="zh-TW" dirty="0" err="1">
                <a:ea typeface="Noto Sans Light" panose="020B0402040504020204" pitchFamily="34"/>
                <a:cs typeface="Noto Sans Light" panose="020B0402040504020204" pitchFamily="34"/>
              </a:rPr>
              <a:t>Fama</a:t>
            </a:r>
            <a:r>
              <a:rPr lang="en-US" altLang="zh-TW" dirty="0">
                <a:ea typeface="Noto Sans Light" panose="020B0402040504020204" pitchFamily="34"/>
                <a:cs typeface="Noto Sans Light" panose="020B0402040504020204" pitchFamily="34"/>
              </a:rPr>
              <a:t>, Kenneth R. French</a:t>
            </a:r>
          </a:p>
          <a:p>
            <a:r>
              <a:rPr lang="en-US" altLang="zh-TW" dirty="0">
                <a:ea typeface="Noto Sans Light" panose="020B0402040504020204" pitchFamily="34"/>
                <a:cs typeface="Noto Sans Light" panose="020B0402040504020204" pitchFamily="34"/>
                <a:hlinkClick r:id="rId2"/>
              </a:rPr>
              <a:t>Journal of Financial Economics 116 (2015) 1–22</a:t>
            </a:r>
            <a:endParaRPr lang="zh-TW" altLang="en-US" dirty="0">
              <a:cs typeface="Noto Sans Light" panose="020B04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8329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64 2">
            <a:extLst>
              <a:ext uri="{FF2B5EF4-FFF2-40B4-BE49-F238E27FC236}">
                <a16:creationId xmlns:a16="http://schemas.microsoft.com/office/drawing/2014/main" id="{6B32FFC4-FB8A-4644-AAE4-7F40B56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Noto Sans CJK TC Medium" panose="020B0600000000000000" pitchFamily="34" charset="-120"/>
              </a:rPr>
              <a:t>Performance Comparisons</a:t>
            </a:r>
            <a:endParaRPr lang="zh-TW" altLang="en-US" dirty="0">
              <a:ea typeface="Noto Sans CJK TC Medium" panose="020B0600000000000000" pitchFamily="34" charset="-120"/>
            </a:endParaRPr>
          </a:p>
        </p:txBody>
      </p:sp>
      <p:sp>
        <p:nvSpPr>
          <p:cNvPr id="4" name="TextBox 264 4">
            <a:extLst>
              <a:ext uri="{FF2B5EF4-FFF2-40B4-BE49-F238E27FC236}">
                <a16:creationId xmlns:a16="http://schemas.microsoft.com/office/drawing/2014/main" id="{7D780406-0065-42EA-895A-73DEA27B5439}"/>
              </a:ext>
            </a:extLst>
          </p:cNvPr>
          <p:cNvSpPr txBox="1"/>
          <p:nvPr/>
        </p:nvSpPr>
        <p:spPr>
          <a:xfrm>
            <a:off x="0" y="6488668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642E59E-EDEB-41B2-B790-4836C751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651046"/>
            <a:ext cx="8640000" cy="468550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791D2BC-DC6E-4726-85CA-67878E615159}"/>
              </a:ext>
            </a:extLst>
          </p:cNvPr>
          <p:cNvSpPr txBox="1"/>
          <p:nvPr/>
        </p:nvSpPr>
        <p:spPr>
          <a:xfrm rot="16200000">
            <a:off x="-1456751" y="4265483"/>
            <a:ext cx="343782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皆省略了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baseline="-25000" dirty="0">
                <a:solidFill>
                  <a:srgbClr val="FF0000"/>
                </a:solidFill>
              </a:rPr>
              <a:t>M</a:t>
            </a:r>
            <a:r>
              <a:rPr lang="en-US" altLang="zh-TW" dirty="0">
                <a:solidFill>
                  <a:srgbClr val="FF0000"/>
                </a:solidFill>
              </a:rPr>
              <a:t>-R</a:t>
            </a:r>
            <a:r>
              <a:rPr lang="en-US" altLang="zh-TW" baseline="-25000" dirty="0">
                <a:solidFill>
                  <a:srgbClr val="FF0000"/>
                </a:solidFill>
              </a:rPr>
              <a:t>F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SMB</a:t>
            </a:r>
            <a:r>
              <a:rPr lang="zh-TW" altLang="en-US" dirty="0">
                <a:solidFill>
                  <a:srgbClr val="FF0000"/>
                </a:solidFill>
              </a:rPr>
              <a:t>兩個因子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79676AA-60A7-48B6-A5C8-89CB3904D919}"/>
              </a:ext>
            </a:extLst>
          </p:cNvPr>
          <p:cNvGrpSpPr/>
          <p:nvPr/>
        </p:nvGrpSpPr>
        <p:grpSpPr>
          <a:xfrm>
            <a:off x="1578864" y="3066288"/>
            <a:ext cx="323088" cy="782442"/>
            <a:chOff x="1578864" y="3066288"/>
            <a:chExt cx="323088" cy="78244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034E6AD-CC16-474C-8F89-BAB51F450DD1}"/>
                </a:ext>
              </a:extLst>
            </p:cNvPr>
            <p:cNvSpPr/>
            <p:nvPr/>
          </p:nvSpPr>
          <p:spPr>
            <a:xfrm>
              <a:off x="1578864" y="3066288"/>
              <a:ext cx="323088" cy="1463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C996DB2-4C68-4F9B-BD90-230BF4898622}"/>
                </a:ext>
              </a:extLst>
            </p:cNvPr>
            <p:cNvSpPr/>
            <p:nvPr/>
          </p:nvSpPr>
          <p:spPr>
            <a:xfrm>
              <a:off x="1578864" y="3702426"/>
              <a:ext cx="323088" cy="1463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702E123-6CDE-411C-9BAB-8A35B04C1E26}"/>
              </a:ext>
            </a:extLst>
          </p:cNvPr>
          <p:cNvGrpSpPr/>
          <p:nvPr/>
        </p:nvGrpSpPr>
        <p:grpSpPr>
          <a:xfrm>
            <a:off x="1578864" y="4095099"/>
            <a:ext cx="323088" cy="940938"/>
            <a:chOff x="1578864" y="4095099"/>
            <a:chExt cx="323088" cy="94093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DF22D06-53DE-4CBF-B14F-DCD0C57C01D4}"/>
                </a:ext>
              </a:extLst>
            </p:cNvPr>
            <p:cNvSpPr/>
            <p:nvPr/>
          </p:nvSpPr>
          <p:spPr>
            <a:xfrm>
              <a:off x="1578864" y="4095099"/>
              <a:ext cx="323088" cy="1463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F66B973-3165-4C6C-B89B-B6CD42D02346}"/>
                </a:ext>
              </a:extLst>
            </p:cNvPr>
            <p:cNvSpPr/>
            <p:nvPr/>
          </p:nvSpPr>
          <p:spPr>
            <a:xfrm>
              <a:off x="1578864" y="4889733"/>
              <a:ext cx="323088" cy="1463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938CC59-7A7C-40D7-9A29-D321D1C0195A}"/>
              </a:ext>
            </a:extLst>
          </p:cNvPr>
          <p:cNvGrpSpPr/>
          <p:nvPr/>
        </p:nvGrpSpPr>
        <p:grpSpPr>
          <a:xfrm>
            <a:off x="1578864" y="5276218"/>
            <a:ext cx="323088" cy="935693"/>
            <a:chOff x="1578864" y="5276218"/>
            <a:chExt cx="323088" cy="93569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95E58B3-143D-490F-8194-A1A86F313CC8}"/>
                </a:ext>
              </a:extLst>
            </p:cNvPr>
            <p:cNvSpPr/>
            <p:nvPr/>
          </p:nvSpPr>
          <p:spPr>
            <a:xfrm>
              <a:off x="1578864" y="5276218"/>
              <a:ext cx="323088" cy="1463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0299A65-D7F6-4FC2-AA44-DD8D08252152}"/>
                </a:ext>
              </a:extLst>
            </p:cNvPr>
            <p:cNvSpPr/>
            <p:nvPr/>
          </p:nvSpPr>
          <p:spPr>
            <a:xfrm>
              <a:off x="1578864" y="6065607"/>
              <a:ext cx="323088" cy="1463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49233C08-CA25-45A0-B3A7-45EA4A31DF69}"/>
              </a:ext>
            </a:extLst>
          </p:cNvPr>
          <p:cNvSpPr/>
          <p:nvPr/>
        </p:nvSpPr>
        <p:spPr>
          <a:xfrm>
            <a:off x="1578864" y="3531929"/>
            <a:ext cx="323088" cy="323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D3EF87-F3CD-4674-B5E0-347DAC1CFAF4}"/>
              </a:ext>
            </a:extLst>
          </p:cNvPr>
          <p:cNvSpPr/>
          <p:nvPr/>
        </p:nvSpPr>
        <p:spPr>
          <a:xfrm>
            <a:off x="1578864" y="5890885"/>
            <a:ext cx="323088" cy="323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3EF8DA-E506-4683-9841-F2367971F859}"/>
              </a:ext>
            </a:extLst>
          </p:cNvPr>
          <p:cNvSpPr/>
          <p:nvPr/>
        </p:nvSpPr>
        <p:spPr>
          <a:xfrm>
            <a:off x="1578864" y="4713094"/>
            <a:ext cx="323088" cy="323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9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4" grpId="0" animBg="1"/>
      <p:bldP spid="2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60 2">
            <a:extLst>
              <a:ext uri="{FF2B5EF4-FFF2-40B4-BE49-F238E27FC236}">
                <a16:creationId xmlns:a16="http://schemas.microsoft.com/office/drawing/2014/main" id="{6B32FFC4-FB8A-4644-AAE4-7F40B56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>
                <a:ea typeface="Noto Sans CJK TC Medium" panose="020B0600000000000000" pitchFamily="34" charset="-120"/>
              </a:rPr>
              <a:t>Performance Comparisons</a:t>
            </a:r>
            <a:r>
              <a:rPr lang="zh-TW" altLang="en-US" sz="3600" dirty="0">
                <a:ea typeface="Noto Sans CJK TC Medium" panose="020B0600000000000000" pitchFamily="34" charset="-120"/>
              </a:rPr>
              <a:t> </a:t>
            </a:r>
            <a:r>
              <a:rPr lang="en-US" altLang="zh-TW" sz="3600" dirty="0">
                <a:ea typeface="Noto Sans CJK TC Medium" panose="020B0600000000000000" pitchFamily="34" charset="-120"/>
              </a:rPr>
              <a:t>(cont.)</a:t>
            </a:r>
            <a:endParaRPr lang="zh-TW" altLang="en-US" sz="3600" dirty="0">
              <a:ea typeface="Noto Sans CJK TC Medium" panose="020B0600000000000000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698CA81-ACED-4435-A205-9578527D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94" y="1458000"/>
            <a:ext cx="6493211" cy="54000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F5B10AD9-25BD-4893-B748-BD80B4111ADB}"/>
              </a:ext>
            </a:extLst>
          </p:cNvPr>
          <p:cNvGrpSpPr/>
          <p:nvPr/>
        </p:nvGrpSpPr>
        <p:grpSpPr>
          <a:xfrm>
            <a:off x="2005584" y="2292096"/>
            <a:ext cx="2688336" cy="1829328"/>
            <a:chOff x="2005584" y="2292096"/>
            <a:chExt cx="2688336" cy="182932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872EC5A-99EF-41B4-8121-72A5052C92A2}"/>
                </a:ext>
              </a:extLst>
            </p:cNvPr>
            <p:cNvSpPr/>
            <p:nvPr/>
          </p:nvSpPr>
          <p:spPr>
            <a:xfrm>
              <a:off x="2005584" y="2292096"/>
              <a:ext cx="2688336" cy="8371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DDA272F-92C6-4166-A1D6-687E7D97ED93}"/>
                </a:ext>
              </a:extLst>
            </p:cNvPr>
            <p:cNvSpPr/>
            <p:nvPr/>
          </p:nvSpPr>
          <p:spPr>
            <a:xfrm>
              <a:off x="2005584" y="3284240"/>
              <a:ext cx="2688336" cy="8371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953865B-41BC-4F54-B605-AA5BC8FFEEED}"/>
              </a:ext>
            </a:extLst>
          </p:cNvPr>
          <p:cNvSpPr/>
          <p:nvPr/>
        </p:nvSpPr>
        <p:spPr>
          <a:xfrm>
            <a:off x="4861435" y="4154688"/>
            <a:ext cx="2957170" cy="263219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C0AEE4-7EEA-4DBF-BE82-9F68F9D82BFD}"/>
              </a:ext>
            </a:extLst>
          </p:cNvPr>
          <p:cNvSpPr txBox="1"/>
          <p:nvPr/>
        </p:nvSpPr>
        <p:spPr>
          <a:xfrm rot="5400000">
            <a:off x="-1219872" y="5268796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18494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B64454-FDC9-4266-996A-071864DF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5B01AB-4843-4AAF-9D5E-EF05CF519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五因子模型沒辦法達成截距項等於零的目標 </a:t>
            </a:r>
            <a:r>
              <a:rPr lang="en-US" altLang="zh-TW" dirty="0"/>
              <a:t>(GRS</a:t>
            </a:r>
            <a:r>
              <a:rPr lang="zh-TW" altLang="en-US" dirty="0"/>
              <a:t> </a:t>
            </a:r>
            <a:r>
              <a:rPr lang="en-US" altLang="zh-TW" dirty="0"/>
              <a:t>test failed)</a:t>
            </a:r>
          </a:p>
          <a:p>
            <a:pPr>
              <a:lnSpc>
                <a:spcPct val="100000"/>
              </a:lnSpc>
            </a:pPr>
            <a:r>
              <a:rPr lang="zh-TW" altLang="en-US" dirty="0"/>
              <a:t>報酬率解釋力有比三因子模型來的好</a:t>
            </a:r>
            <a:br>
              <a:rPr lang="en-US" altLang="zh-TW" dirty="0"/>
            </a:br>
            <a:r>
              <a:rPr lang="en-US" altLang="zh-TW" dirty="0"/>
              <a:t>(Table 7 &amp; 9~11)</a:t>
            </a:r>
          </a:p>
          <a:p>
            <a:pPr>
              <a:lnSpc>
                <a:spcPct val="100000"/>
              </a:lnSpc>
            </a:pPr>
            <a:r>
              <a:rPr lang="zh-TW" altLang="en-US" dirty="0"/>
              <a:t>如果想要用最少因子的回歸式，</a:t>
            </a:r>
            <a:r>
              <a:rPr lang="en-US" altLang="zh-TW" dirty="0"/>
              <a:t>HML</a:t>
            </a:r>
            <a:r>
              <a:rPr lang="zh-TW" altLang="en-US" dirty="0"/>
              <a:t>可以考慮拿掉，或是改用</a:t>
            </a:r>
            <a:r>
              <a:rPr lang="en-US" altLang="zh-TW" dirty="0"/>
              <a:t>HMLO</a:t>
            </a:r>
            <a:r>
              <a:rPr lang="zh-TW" altLang="en-US" dirty="0"/>
              <a:t>去替代</a:t>
            </a:r>
            <a:r>
              <a:rPr lang="en-US" altLang="zh-TW" dirty="0"/>
              <a:t>HML</a:t>
            </a:r>
            <a:r>
              <a:rPr lang="zh-TW" altLang="en-US" dirty="0"/>
              <a:t>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B4FB9F-0BDB-4C0E-B2A7-775EB6E6E93A}"/>
              </a:ext>
            </a:extLst>
          </p:cNvPr>
          <p:cNvSpPr txBox="1"/>
          <p:nvPr/>
        </p:nvSpPr>
        <p:spPr>
          <a:xfrm>
            <a:off x="0" y="6488668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323696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CB568-B83C-47AD-856C-A6D8FF61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Introduction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F09CFE1-B11A-49BD-B21F-0C787DA54E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)/</m:t>
                            </m:r>
                            <m:sSup>
                              <m:sSup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i="1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dirty="0"/>
                  <a:t>：</a:t>
                </a:r>
                <a:r>
                  <a:rPr lang="en-US" altLang="zh-TW" dirty="0"/>
                  <a:t>market cap at time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dirty="0"/>
                  <a:t>：</a:t>
                </a:r>
                <a:r>
                  <a:rPr lang="en-US" altLang="zh-TW" dirty="0"/>
                  <a:t>book equity at time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TW" altLang="en-US" dirty="0"/>
                  <a:t>：</a:t>
                </a:r>
                <a:r>
                  <a:rPr lang="en-US" altLang="zh-TW" dirty="0"/>
                  <a:t>total equity earrings for period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b="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TW" altLang="en-US" dirty="0"/>
                  <a:t>：</a:t>
                </a:r>
                <a:r>
                  <a:rPr lang="en-US" altLang="zh-TW" dirty="0"/>
                  <a:t>change in total book equity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TW" altLang="en-US" dirty="0"/>
                  <a:t>：</a:t>
                </a:r>
                <a:r>
                  <a:rPr lang="en-US" altLang="zh-TW" dirty="0"/>
                  <a:t>long-term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average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expected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stock return</a:t>
                </a:r>
              </a:p>
              <a:p>
                <a:pPr>
                  <a:lnSpc>
                    <a:spcPct val="100000"/>
                  </a:lnSpc>
                </a:pPr>
                <a:r>
                  <a:rPr lang="zh-TW" altLang="en-US" dirty="0"/>
                  <a:t>只看分子 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股票市值</a:t>
                </a:r>
                <a:r>
                  <a:rPr lang="en-US" altLang="zh-TW" dirty="0"/>
                  <a:t>) </a:t>
                </a:r>
                <a:r>
                  <a:rPr lang="zh-TW" altLang="en-US" dirty="0"/>
                  <a:t>的話，一家公司的現在價值等於所有的未來收益減去投資的折現值</a:t>
                </a:r>
                <a:endParaRPr lang="en-US" altLang="zh-TW" dirty="0"/>
              </a:p>
              <a:p>
                <a:pPr>
                  <a:lnSpc>
                    <a:spcPct val="100000"/>
                  </a:lnSpc>
                </a:pPr>
                <a:r>
                  <a:rPr lang="zh-TW" altLang="en-US" dirty="0"/>
                  <a:t>賺越多錢 </a:t>
                </a:r>
                <a:r>
                  <a:rPr lang="en-US" altLang="zh-TW" dirty="0"/>
                  <a:t>&amp;</a:t>
                </a:r>
                <a:r>
                  <a:rPr lang="zh-TW" altLang="en-US" dirty="0"/>
                  <a:t> 投資越少 →公司的現值越大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F09CFE1-B11A-49BD-B21F-0C787DA54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C567BFA0-B47E-47A6-A7EB-7A4D19591EF7}"/>
              </a:ext>
            </a:extLst>
          </p:cNvPr>
          <p:cNvSpPr txBox="1"/>
          <p:nvPr/>
        </p:nvSpPr>
        <p:spPr>
          <a:xfrm>
            <a:off x="0" y="6488668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288995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內容版面配置區 7">
                <a:extLst>
                  <a:ext uri="{FF2B5EF4-FFF2-40B4-BE49-F238E27FC236}">
                    <a16:creationId xmlns:a16="http://schemas.microsoft.com/office/drawing/2014/main" id="{E5B9E0B3-8D94-4362-9705-8E8C8E69515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87982562"/>
                  </p:ext>
                </p:extLst>
              </p:nvPr>
            </p:nvGraphicFramePr>
            <p:xfrm>
              <a:off x="628650" y="1690690"/>
              <a:ext cx="7886700" cy="436133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6762">
                      <a:extLst>
                        <a:ext uri="{9D8B030D-6E8A-4147-A177-3AD203B41FA5}">
                          <a16:colId xmlns:a16="http://schemas.microsoft.com/office/drawing/2014/main" val="234142509"/>
                        </a:ext>
                      </a:extLst>
                    </a:gridCol>
                    <a:gridCol w="6499938">
                      <a:extLst>
                        <a:ext uri="{9D8B030D-6E8A-4147-A177-3AD203B41FA5}">
                          <a16:colId xmlns:a16="http://schemas.microsoft.com/office/drawing/2014/main" val="773353254"/>
                        </a:ext>
                      </a:extLst>
                    </a:gridCol>
                  </a:tblGrid>
                  <a:tr h="615117">
                    <a:tc rowSpan="3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Samples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從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CRSP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當中，選用在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NYSE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、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AMEX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、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NASDAQ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上市的股票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(with </a:t>
                          </a:r>
                          <a:r>
                            <a:rPr lang="en-US" sz="1700" u="sng" kern="100" dirty="0">
                              <a:solidFill>
                                <a:srgbClr val="0563C1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  <a:hlinkClick r:id="rId3"/>
                            </a:rPr>
                            <a:t>SHRCD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 10 or 11 i.e., ordinary common shares)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03008063"/>
                      </a:ext>
                    </a:extLst>
                  </a:tr>
                  <a:tr h="30757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1963/07 – 2013/12, 606 months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988654"/>
                      </a:ext>
                    </a:extLst>
                  </a:tr>
                  <a:tr h="307571">
                    <a:tc v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NYSE breakpoints</a:t>
                          </a:r>
                          <a:r>
                            <a:rPr lang="zh-TW" alt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，</a:t>
                          </a:r>
                          <a:r>
                            <a:rPr lang="zh-TW" alt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每年六月重新計算一次</a:t>
                          </a: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39992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Size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Market Capitalization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321985"/>
                      </a:ext>
                    </a:extLst>
                  </a:tr>
                  <a:tr h="23036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B/M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Book-to-Market ratio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0854837"/>
                      </a:ext>
                    </a:extLst>
                  </a:tr>
                  <a:tr h="615142"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OP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u="sng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perating </a:t>
                          </a:r>
                          <a:r>
                            <a:rPr lang="en-US" sz="1700" u="sng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rofitability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3464453"/>
                      </a:ext>
                    </a:extLst>
                  </a:tr>
                  <a:tr h="61511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700" kern="10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revenue</m:t>
                                    </m:r>
                                  </m:e>
                                  <m:sub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zh-TW" sz="1700" kern="10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–</m:t>
                                </m:r>
                                <m:sSub>
                                  <m:sSubPr>
                                    <m:ctrlPr>
                                      <a:rPr lang="zh-TW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COGS</m:t>
                                    </m:r>
                                  </m:e>
                                  <m:sub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zh-TW" sz="1700" kern="10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–</m:t>
                                </m:r>
                                <m:sSub>
                                  <m:sSubPr>
                                    <m:ctrlPr>
                                      <a:rPr lang="zh-TW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interest</m:t>
                                    </m:r>
                                  </m:e>
                                  <m:sub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zh-TW" sz="1700" kern="10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–</m:t>
                                </m:r>
                                <m:sSub>
                                  <m:sSubPr>
                                    <m:ctrlPr>
                                      <a:rPr lang="zh-TW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other</m:t>
                                    </m:r>
                                    <m:r>
                                      <a:rPr lang="en-US" sz="1700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700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operating</m:t>
                                    </m:r>
                                    <m:r>
                                      <a:rPr lang="en-US" sz="1700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700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expenses</m:t>
                                    </m:r>
                                  </m:e>
                                  <m:sub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以上數字都有除以該公司的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book equity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進行標準化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7210021"/>
                      </a:ext>
                    </a:extLst>
                  </a:tr>
                  <a:tr h="615142"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Inv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u="sng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Inv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estment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3732314"/>
                      </a:ext>
                    </a:extLst>
                  </a:tr>
                  <a:tr h="61511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700" kern="10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TW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TW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700" kern="1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Assets</m:t>
                                        </m:r>
                                      </m:e>
                                      <m:sub>
                                        <m:r>
                                          <a:rPr lang="en-US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700" kern="1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Assets</m:t>
                                        </m:r>
                                      </m:e>
                                      <m:sub>
                                        <m:r>
                                          <a:rPr lang="en-US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700" i="1" kern="100"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700" kern="100"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÷</m:t>
                                </m:r>
                                <m:sSub>
                                  <m:sSubPr>
                                    <m:ctrlPr>
                                      <a:rPr lang="zh-TW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Assets</m:t>
                                    </m:r>
                                  </m:e>
                                  <m:sub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700" i="1" kern="10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(i.e., growth rate of total assets)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99239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內容版面配置區 7">
                <a:extLst>
                  <a:ext uri="{FF2B5EF4-FFF2-40B4-BE49-F238E27FC236}">
                    <a16:creationId xmlns:a16="http://schemas.microsoft.com/office/drawing/2014/main" id="{E5B9E0B3-8D94-4362-9705-8E8C8E69515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87982562"/>
                  </p:ext>
                </p:extLst>
              </p:nvPr>
            </p:nvGraphicFramePr>
            <p:xfrm>
              <a:off x="628650" y="1690690"/>
              <a:ext cx="7886700" cy="436133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6762">
                      <a:extLst>
                        <a:ext uri="{9D8B030D-6E8A-4147-A177-3AD203B41FA5}">
                          <a16:colId xmlns:a16="http://schemas.microsoft.com/office/drawing/2014/main" val="234142509"/>
                        </a:ext>
                      </a:extLst>
                    </a:gridCol>
                    <a:gridCol w="6499938">
                      <a:extLst>
                        <a:ext uri="{9D8B030D-6E8A-4147-A177-3AD203B41FA5}">
                          <a16:colId xmlns:a16="http://schemas.microsoft.com/office/drawing/2014/main" val="773353254"/>
                        </a:ext>
                      </a:extLst>
                    </a:gridCol>
                  </a:tblGrid>
                  <a:tr h="615117">
                    <a:tc rowSpan="3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Samples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從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CRSP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當中，選用在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NYSE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、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AMEX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、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NASDAQ</a:t>
                          </a:r>
                          <a:r>
                            <a:rPr 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上市的股票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(with </a:t>
                          </a:r>
                          <a:r>
                            <a:rPr lang="en-US" sz="1700" u="sng" kern="100" dirty="0">
                              <a:solidFill>
                                <a:srgbClr val="0563C1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  <a:hlinkClick r:id="rId3"/>
                            </a:rPr>
                            <a:t>SHRCD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 10 or 11 i.e., ordinary common shares)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03008063"/>
                      </a:ext>
                    </a:extLst>
                  </a:tr>
                  <a:tr h="30757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1963/07 – 2013/12, 606 months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988654"/>
                      </a:ext>
                    </a:extLst>
                  </a:tr>
                  <a:tr h="307571">
                    <a:tc v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NYSE breakpoints</a:t>
                          </a:r>
                          <a:r>
                            <a:rPr lang="zh-TW" alt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，</a:t>
                          </a:r>
                          <a:r>
                            <a:rPr lang="zh-TW" altLang="zh-TW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每年六月重新計算一次</a:t>
                          </a: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399921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Size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Market Capitalization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32198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B/M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Book-to-Market ratio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0854837"/>
                      </a:ext>
                    </a:extLst>
                  </a:tr>
                  <a:tr h="615142"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OP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u="sng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perating </a:t>
                          </a:r>
                          <a:r>
                            <a:rPr lang="en-US" sz="1700" u="sng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rofitability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3464453"/>
                      </a:ext>
                    </a:extLst>
                  </a:tr>
                  <a:tr h="61511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82" t="-411881" r="-188" b="-212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7210021"/>
                      </a:ext>
                    </a:extLst>
                  </a:tr>
                  <a:tr h="615142"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100" dirty="0">
                              <a:effectLst/>
                              <a:latin typeface="Noto Sans" panose="020B0502040504020204" pitchFamily="34"/>
                              <a:ea typeface="Noto Sans" panose="020B0502040504020204" pitchFamily="34"/>
                              <a:cs typeface="Noto Sans" panose="020B0502040504020204" pitchFamily="34"/>
                            </a:rPr>
                            <a:t>Inv</a:t>
                          </a:r>
                          <a:endParaRPr lang="zh-TW" sz="2200" kern="100" dirty="0">
                            <a:effectLst/>
                            <a:latin typeface="Noto Sans" panose="020B0502040504020204" pitchFamily="34"/>
                            <a:ea typeface="新細明體" panose="02020500000000000000" pitchFamily="18" charset="-120"/>
                            <a:cs typeface="Noto Sans" panose="020B0502040504020204" pitchFamily="34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700" u="sng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Inv</a:t>
                          </a:r>
                          <a:r>
                            <a:rPr lang="en-US" sz="1700" kern="100" dirty="0"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estment</a:t>
                          </a:r>
                          <a:endParaRPr lang="zh-TW" sz="17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3732314"/>
                      </a:ext>
                    </a:extLst>
                  </a:tr>
                  <a:tr h="61511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8597" marR="58597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82" t="-611881" r="-188" b="-12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99239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6B32FFC4-FB8A-4644-AAE4-7F40B56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Noto Sans CJK TC Medium" panose="020B0600000000000000" pitchFamily="34" charset="-120"/>
              </a:rPr>
              <a:t>Definitions of Variables</a:t>
            </a:r>
            <a:endParaRPr lang="zh-TW" altLang="en-US" dirty="0">
              <a:ea typeface="Noto Sans CJK TC Medium" panose="020B0600000000000000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F3945D-1C98-425F-BDB2-7B5890B6C611}"/>
              </a:ext>
            </a:extLst>
          </p:cNvPr>
          <p:cNvSpPr/>
          <p:nvPr/>
        </p:nvSpPr>
        <p:spPr>
          <a:xfrm>
            <a:off x="381070" y="2916893"/>
            <a:ext cx="8304245" cy="37094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F012D0-0AAE-4FB0-8F7E-BDC31B9D311F}"/>
              </a:ext>
            </a:extLst>
          </p:cNvPr>
          <p:cNvSpPr/>
          <p:nvPr/>
        </p:nvSpPr>
        <p:spPr>
          <a:xfrm>
            <a:off x="381070" y="3281681"/>
            <a:ext cx="8304245" cy="33201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BBAE5D-9DA2-49AD-895D-350B143F5BD6}"/>
              </a:ext>
            </a:extLst>
          </p:cNvPr>
          <p:cNvSpPr/>
          <p:nvPr/>
        </p:nvSpPr>
        <p:spPr>
          <a:xfrm>
            <a:off x="381070" y="3616960"/>
            <a:ext cx="8304245" cy="29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7F8431-667C-4C2D-83E3-C3ACB085A289}"/>
              </a:ext>
            </a:extLst>
          </p:cNvPr>
          <p:cNvSpPr/>
          <p:nvPr/>
        </p:nvSpPr>
        <p:spPr>
          <a:xfrm>
            <a:off x="381070" y="4815840"/>
            <a:ext cx="8304245" cy="17193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82A202-8E9E-4AFC-A1A5-D2123000490D}"/>
              </a:ext>
            </a:extLst>
          </p:cNvPr>
          <p:cNvSpPr txBox="1"/>
          <p:nvPr/>
        </p:nvSpPr>
        <p:spPr>
          <a:xfrm>
            <a:off x="0" y="6488668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113514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2FFC4-FB8A-4644-AAE4-7F40B56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Noto Sans CJK TC Medium" panose="020B0600000000000000" pitchFamily="34" charset="-120"/>
              </a:rPr>
              <a:t>Explanation of Effects</a:t>
            </a:r>
            <a:endParaRPr lang="zh-TW" altLang="en-US" dirty="0">
              <a:ea typeface="Noto Sans CJK TC Medium" panose="020B0600000000000000" pitchFamily="34" charset="-120"/>
            </a:endParaRP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B99062E-379B-414B-A44D-36FC1C753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671976"/>
              </p:ext>
            </p:extLst>
          </p:nvPr>
        </p:nvGraphicFramePr>
        <p:xfrm>
          <a:off x="628650" y="1690688"/>
          <a:ext cx="7887600" cy="3622992"/>
        </p:xfrm>
        <a:graphic>
          <a:graphicData uri="http://schemas.openxmlformats.org/drawingml/2006/table">
            <a:tbl>
              <a:tblPr firstRow="1" firstCol="1" bandRow="1"/>
              <a:tblGrid>
                <a:gridCol w="1850390">
                  <a:extLst>
                    <a:ext uri="{9D8B030D-6E8A-4147-A177-3AD203B41FA5}">
                      <a16:colId xmlns:a16="http://schemas.microsoft.com/office/drawing/2014/main" val="1243439148"/>
                    </a:ext>
                  </a:extLst>
                </a:gridCol>
                <a:gridCol w="6037210">
                  <a:extLst>
                    <a:ext uri="{9D8B030D-6E8A-4147-A177-3AD203B41FA5}">
                      <a16:colId xmlns:a16="http://schemas.microsoft.com/office/drawing/2014/main" val="1182489373"/>
                    </a:ext>
                  </a:extLst>
                </a:gridCol>
              </a:tblGrid>
              <a:tr h="9057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Size</a:t>
                      </a:r>
                      <a:endParaRPr lang="zh-TW" altLang="en-US" sz="2200" kern="100" baseline="-25000" dirty="0">
                        <a:solidFill>
                          <a:schemeClr val="tx1"/>
                        </a:solidFill>
                        <a:effectLst/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市值越大的股票，平均報酬率越低</a:t>
                      </a: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755459"/>
                  </a:ext>
                </a:extLst>
              </a:tr>
              <a:tr h="9057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新細明體" panose="02020500000000000000" pitchFamily="18" charset="-120"/>
                          <a:cs typeface="Noto Sans" panose="020B0502040504020204" pitchFamily="34"/>
                        </a:rPr>
                        <a:t>Value</a:t>
                      </a:r>
                      <a:endParaRPr lang="zh-TW" altLang="en-US" sz="2200" kern="100" dirty="0">
                        <a:solidFill>
                          <a:schemeClr val="tx1"/>
                        </a:solidFill>
                        <a:effectLst/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市值固定的情況下，</a:t>
                      </a:r>
                      <a:r>
                        <a:rPr lang="en-US" altLang="zh-TW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B/M</a:t>
                      </a:r>
                      <a:r>
                        <a:rPr lang="zh-TW" alt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越大</a:t>
                      </a:r>
                      <a:r>
                        <a:rPr lang="en-US" altLang="zh-TW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(i.e., book equity</a:t>
                      </a:r>
                      <a:r>
                        <a:rPr lang="zh-TW" alt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比較接近</a:t>
                      </a:r>
                      <a:r>
                        <a:rPr lang="en-US" altLang="zh-TW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market equity)</a:t>
                      </a:r>
                      <a:r>
                        <a:rPr lang="zh-TW" alt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，平均報酬率越高</a:t>
                      </a: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634237"/>
                  </a:ext>
                </a:extLst>
              </a:tr>
              <a:tr h="9057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Profitability</a:t>
                      </a:r>
                      <a:endParaRPr lang="zh-TW" altLang="en-US" sz="2200" kern="100" dirty="0">
                        <a:solidFill>
                          <a:schemeClr val="tx1"/>
                        </a:solidFill>
                        <a:effectLst/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賺錢能力越健全的股票，平均報酬率越高</a:t>
                      </a: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5379"/>
                  </a:ext>
                </a:extLst>
              </a:tr>
              <a:tr h="9057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Investment</a:t>
                      </a:r>
                      <a:endParaRPr lang="zh-TW" altLang="en-US" sz="2200" kern="100" dirty="0">
                        <a:solidFill>
                          <a:schemeClr val="tx1"/>
                        </a:solidFill>
                        <a:effectLst/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5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投資力度越強的股票，平均報酬率越低</a:t>
                      </a: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9948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64AAE3F-77EB-42FA-A0E2-4EFB3B346E49}"/>
              </a:ext>
            </a:extLst>
          </p:cNvPr>
          <p:cNvSpPr txBox="1"/>
          <p:nvPr/>
        </p:nvSpPr>
        <p:spPr>
          <a:xfrm>
            <a:off x="628650" y="5577840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因為</a:t>
            </a:r>
            <a:r>
              <a:rPr lang="en-US" altLang="zh-TW" dirty="0" err="1">
                <a:hlinkClick r:id="rId3"/>
              </a:rPr>
              <a:t>Novy</a:t>
            </a:r>
            <a:r>
              <a:rPr lang="en-US" altLang="zh-TW" dirty="0">
                <a:hlinkClick r:id="rId3"/>
              </a:rPr>
              <a:t>-Marx(2013)</a:t>
            </a:r>
            <a:r>
              <a:rPr lang="en-US" altLang="zh-TW" dirty="0"/>
              <a:t> &amp; </a:t>
            </a:r>
            <a:r>
              <a:rPr lang="en-US" altLang="zh-TW" dirty="0">
                <a:hlinkClick r:id="rId4"/>
              </a:rPr>
              <a:t>Titman, Wei, and </a:t>
            </a:r>
            <a:r>
              <a:rPr lang="en-US" altLang="zh-TW" dirty="0" err="1">
                <a:hlinkClick r:id="rId4"/>
              </a:rPr>
              <a:t>Xie</a:t>
            </a:r>
            <a:r>
              <a:rPr lang="en-US" altLang="zh-TW" dirty="0">
                <a:hlinkClick r:id="rId4"/>
              </a:rPr>
              <a:t>(2004)</a:t>
            </a:r>
            <a:r>
              <a:rPr lang="zh-TW" altLang="en-US" dirty="0"/>
              <a:t>分別指出了三因子的不足之處，所以產生五因子模型。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AD3BDF-510A-4F0B-8434-875D5491F5C5}"/>
              </a:ext>
            </a:extLst>
          </p:cNvPr>
          <p:cNvSpPr txBox="1"/>
          <p:nvPr/>
        </p:nvSpPr>
        <p:spPr>
          <a:xfrm>
            <a:off x="0" y="6488668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250331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2FFC4-FB8A-4644-AAE4-7F40B56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Noto Sans CJK TC Medium" panose="020B0600000000000000" pitchFamily="34" charset="-120"/>
              </a:rPr>
              <a:t>Explanation of Effects (cont.)</a:t>
            </a:r>
            <a:endParaRPr lang="zh-TW" altLang="en-US" dirty="0">
              <a:ea typeface="Noto Sans CJK TC Medium" panose="020B06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8B513D-3B7D-4521-82DC-9EA99528C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04" y="1344874"/>
            <a:ext cx="5259791" cy="514800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04D95B5-08DD-4398-AD25-E90BB4EEE50C}"/>
              </a:ext>
            </a:extLst>
          </p:cNvPr>
          <p:cNvCxnSpPr/>
          <p:nvPr/>
        </p:nvCxnSpPr>
        <p:spPr>
          <a:xfrm>
            <a:off x="4571999" y="2802128"/>
            <a:ext cx="0" cy="86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021E225-C9A6-4086-A970-C899AC5A35CE}"/>
              </a:ext>
            </a:extLst>
          </p:cNvPr>
          <p:cNvCxnSpPr/>
          <p:nvPr/>
        </p:nvCxnSpPr>
        <p:spPr>
          <a:xfrm>
            <a:off x="4571999" y="5392928"/>
            <a:ext cx="0" cy="86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7FC2FDC-7B92-4508-B26C-3AFD384A0F71}"/>
              </a:ext>
            </a:extLst>
          </p:cNvPr>
          <p:cNvCxnSpPr/>
          <p:nvPr/>
        </p:nvCxnSpPr>
        <p:spPr>
          <a:xfrm>
            <a:off x="4571999" y="4092448"/>
            <a:ext cx="0" cy="86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AB5C04-046E-4BFF-9FC6-BE17557FA326}"/>
              </a:ext>
            </a:extLst>
          </p:cNvPr>
          <p:cNvCxnSpPr>
            <a:cxnSpLocks/>
          </p:cNvCxnSpPr>
          <p:nvPr/>
        </p:nvCxnSpPr>
        <p:spPr>
          <a:xfrm rot="16200000">
            <a:off x="5496559" y="2212848"/>
            <a:ext cx="0" cy="86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5CEB80E-8C47-48E6-BBC2-DB2945A63975}"/>
              </a:ext>
            </a:extLst>
          </p:cNvPr>
          <p:cNvCxnSpPr>
            <a:cxnSpLocks/>
          </p:cNvCxnSpPr>
          <p:nvPr/>
        </p:nvCxnSpPr>
        <p:spPr>
          <a:xfrm rot="16200000">
            <a:off x="5496559" y="4813808"/>
            <a:ext cx="0" cy="86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307A9A2-1800-4A1B-B198-3C2CEB381A0D}"/>
              </a:ext>
            </a:extLst>
          </p:cNvPr>
          <p:cNvCxnSpPr>
            <a:cxnSpLocks/>
          </p:cNvCxnSpPr>
          <p:nvPr/>
        </p:nvCxnSpPr>
        <p:spPr>
          <a:xfrm rot="16200000">
            <a:off x="5496559" y="3510081"/>
            <a:ext cx="0" cy="86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3B139F-8A93-484A-A007-69DF247BC57E}"/>
              </a:ext>
            </a:extLst>
          </p:cNvPr>
          <p:cNvSpPr txBox="1"/>
          <p:nvPr/>
        </p:nvSpPr>
        <p:spPr>
          <a:xfrm>
            <a:off x="513097" y="4313720"/>
            <a:ext cx="133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Size Effect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F234F4-57E8-4487-B204-67D1EB6C0431}"/>
              </a:ext>
            </a:extLst>
          </p:cNvPr>
          <p:cNvSpPr txBox="1"/>
          <p:nvPr/>
        </p:nvSpPr>
        <p:spPr>
          <a:xfrm>
            <a:off x="446500" y="4315968"/>
            <a:ext cx="1465124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Value Effect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1B03C27-BDB3-453A-A8D2-EC1BCC4DD038}"/>
              </a:ext>
            </a:extLst>
          </p:cNvPr>
          <p:cNvSpPr txBox="1"/>
          <p:nvPr/>
        </p:nvSpPr>
        <p:spPr>
          <a:xfrm>
            <a:off x="106518" y="4315968"/>
            <a:ext cx="2145088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Investment Effect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922F6E-DA95-4D99-A3F3-B23DC153DF46}"/>
              </a:ext>
            </a:extLst>
          </p:cNvPr>
          <p:cNvSpPr txBox="1"/>
          <p:nvPr/>
        </p:nvSpPr>
        <p:spPr>
          <a:xfrm>
            <a:off x="106518" y="4315968"/>
            <a:ext cx="2145088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Profitability Effect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B569C8-9DA6-4302-9D14-C22FD8BC0BB4}"/>
              </a:ext>
            </a:extLst>
          </p:cNvPr>
          <p:cNvSpPr txBox="1"/>
          <p:nvPr/>
        </p:nvSpPr>
        <p:spPr>
          <a:xfrm>
            <a:off x="0" y="6488668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30031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2FFC4-FB8A-4644-AAE4-7F40B56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Noto Sans CJK TC Medium" panose="020B0600000000000000" pitchFamily="34" charset="-120"/>
              </a:rPr>
              <a:t>Concepts of Five Factors</a:t>
            </a:r>
            <a:endParaRPr lang="zh-TW" altLang="en-US" dirty="0">
              <a:ea typeface="Noto Sans CJK TC Medium" panose="020B0600000000000000" pitchFamily="34" charset="-120"/>
            </a:endParaRP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B99062E-379B-414B-A44D-36FC1C753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604330"/>
              </p:ext>
            </p:extLst>
          </p:nvPr>
        </p:nvGraphicFramePr>
        <p:xfrm>
          <a:off x="628650" y="2019300"/>
          <a:ext cx="7887600" cy="4473567"/>
        </p:xfrm>
        <a:graphic>
          <a:graphicData uri="http://schemas.openxmlformats.org/drawingml/2006/table">
            <a:tbl>
              <a:tblPr firstRow="1" firstCol="1" bandRow="1"/>
              <a:tblGrid>
                <a:gridCol w="1386000">
                  <a:extLst>
                    <a:ext uri="{9D8B030D-6E8A-4147-A177-3AD203B41FA5}">
                      <a16:colId xmlns:a16="http://schemas.microsoft.com/office/drawing/2014/main" val="1243439148"/>
                    </a:ext>
                  </a:extLst>
                </a:gridCol>
                <a:gridCol w="6501600">
                  <a:extLst>
                    <a:ext uri="{9D8B030D-6E8A-4147-A177-3AD203B41FA5}">
                      <a16:colId xmlns:a16="http://schemas.microsoft.com/office/drawing/2014/main" val="1182489373"/>
                    </a:ext>
                  </a:extLst>
                </a:gridCol>
              </a:tblGrid>
              <a:tr h="6390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</a:t>
                      </a:r>
                      <a:r>
                        <a:rPr lang="en-US" sz="2200" kern="100" baseline="-250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</a:t>
                      </a: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-R</a:t>
                      </a:r>
                      <a:r>
                        <a:rPr lang="en-US" sz="2200" kern="100" baseline="-250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f</a:t>
                      </a:r>
                      <a:endParaRPr lang="zh-TW" altLang="en-US" sz="2200" kern="100" baseline="-25000" dirty="0">
                        <a:solidFill>
                          <a:schemeClr val="tx1"/>
                        </a:solidFill>
                        <a:effectLst/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return on value-weight market portfolio</a:t>
                      </a:r>
                      <a:endParaRPr lang="zh-TW" altLang="en-US" sz="17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755459"/>
                  </a:ext>
                </a:extLst>
              </a:tr>
              <a:tr h="6390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SMB</a:t>
                      </a:r>
                      <a:endParaRPr lang="zh-TW" altLang="en-US" sz="2200" kern="100" dirty="0">
                        <a:solidFill>
                          <a:schemeClr val="tx1"/>
                        </a:solidFill>
                        <a:effectLst/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(return on small stocks) </a:t>
                      </a:r>
                      <a:r>
                        <a:rPr lang="zh-TW" alt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－</a:t>
                      </a:r>
                      <a:r>
                        <a:rPr 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(return on big stocks)</a:t>
                      </a:r>
                      <a:endParaRPr lang="zh-TW" altLang="en-US" sz="17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634237"/>
                  </a:ext>
                </a:extLst>
              </a:tr>
              <a:tr h="6390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HML</a:t>
                      </a:r>
                      <a:endParaRPr lang="zh-TW" altLang="en-US" sz="2200" kern="100" dirty="0">
                        <a:solidFill>
                          <a:schemeClr val="tx1"/>
                        </a:solidFill>
                        <a:effectLst/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(return on high B/M stocks) </a:t>
                      </a:r>
                      <a:r>
                        <a:rPr lang="zh-TW" alt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－</a:t>
                      </a:r>
                      <a:r>
                        <a:rPr 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(return on low B/M stocks)</a:t>
                      </a:r>
                      <a:endParaRPr lang="zh-TW" altLang="en-US" sz="17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5379"/>
                  </a:ext>
                </a:extLst>
              </a:tr>
              <a:tr h="63908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RMW</a:t>
                      </a:r>
                      <a:endParaRPr lang="zh-TW" altLang="en-US" sz="2200" kern="100" dirty="0">
                        <a:solidFill>
                          <a:schemeClr val="tx1"/>
                        </a:solidFill>
                        <a:effectLst/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5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(return on high profitability stocks) </a:t>
                      </a:r>
                      <a:r>
                        <a:rPr lang="zh-TW" altLang="en-US" sz="165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－</a:t>
                      </a:r>
                      <a:r>
                        <a:rPr lang="en-US" sz="165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(return on low profit. stocks)</a:t>
                      </a:r>
                      <a:endParaRPr lang="zh-TW" altLang="en-US" sz="165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99480"/>
                  </a:ext>
                </a:extLst>
              </a:tr>
              <a:tr h="6390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high profitability = robust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low profitability = weak</a:t>
                      </a:r>
                      <a:endParaRPr lang="zh-TW" altLang="en-US" sz="17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43039"/>
                  </a:ext>
                </a:extLst>
              </a:tr>
              <a:tr h="63908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CMA</a:t>
                      </a:r>
                      <a:endParaRPr lang="zh-TW" altLang="en-US" sz="2200" kern="100" dirty="0">
                        <a:solidFill>
                          <a:schemeClr val="tx1"/>
                        </a:solidFill>
                        <a:effectLst/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5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(return on low investment stocks) </a:t>
                      </a:r>
                      <a:r>
                        <a:rPr lang="zh-TW" altLang="en-US" sz="165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－</a:t>
                      </a:r>
                      <a:r>
                        <a:rPr lang="en-US" sz="165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(return on high invest. stocks)</a:t>
                      </a:r>
                      <a:endParaRPr lang="zh-TW" altLang="en-US" sz="165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28267"/>
                  </a:ext>
                </a:extLst>
              </a:tr>
              <a:tr h="6390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low investment = conservative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high investment = aggressive</a:t>
                      </a:r>
                      <a:endParaRPr lang="zh-TW" altLang="en-US" sz="17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597" marR="585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965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74897D1-D579-47BC-AEA7-5D8B9FB11931}"/>
                  </a:ext>
                </a:extLst>
              </p:cNvPr>
              <p:cNvSpPr txBox="1"/>
              <p:nvPr/>
            </p:nvSpPr>
            <p:spPr>
              <a:xfrm>
                <a:off x="628650" y="1552189"/>
                <a:ext cx="7778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𝐹𝑡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𝑆𝑀𝐵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𝐻𝑀𝐿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𝑅𝑀𝑊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𝐶𝑀𝐴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74897D1-D579-47BC-AEA7-5D8B9FB11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2189"/>
                <a:ext cx="7778924" cy="276999"/>
              </a:xfrm>
              <a:prstGeom prst="rect">
                <a:avLst/>
              </a:prstGeom>
              <a:blipFill>
                <a:blip r:embed="rId3"/>
                <a:stretch>
                  <a:fillRect l="-157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5DF23B10-8078-4BAF-B798-AB14865787BF}"/>
              </a:ext>
            </a:extLst>
          </p:cNvPr>
          <p:cNvSpPr txBox="1"/>
          <p:nvPr/>
        </p:nvSpPr>
        <p:spPr>
          <a:xfrm>
            <a:off x="0" y="6488668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278075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60 2">
            <a:extLst>
              <a:ext uri="{FF2B5EF4-FFF2-40B4-BE49-F238E27FC236}">
                <a16:creationId xmlns:a16="http://schemas.microsoft.com/office/drawing/2014/main" id="{6B32FFC4-FB8A-4644-AAE4-7F40B56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>
                <a:ea typeface="Noto Sans CJK TC Medium" panose="020B0600000000000000" pitchFamily="34" charset="-120"/>
              </a:rPr>
              <a:t>Concepts of Five Factors (cont.)</a:t>
            </a:r>
            <a:endParaRPr lang="zh-TW" altLang="en-US" sz="4000" dirty="0">
              <a:ea typeface="Noto Sans CJK TC Medium" panose="020B0600000000000000" pitchFamily="34" charset="-120"/>
            </a:endParaRPr>
          </a:p>
        </p:txBody>
      </p:sp>
      <p:grpSp>
        <p:nvGrpSpPr>
          <p:cNvPr id="5" name="Group 260 5">
            <a:extLst>
              <a:ext uri="{FF2B5EF4-FFF2-40B4-BE49-F238E27FC236}">
                <a16:creationId xmlns:a16="http://schemas.microsoft.com/office/drawing/2014/main" id="{124CAEFC-CA18-4BBD-95E6-6B67C2FD94F6}"/>
              </a:ext>
            </a:extLst>
          </p:cNvPr>
          <p:cNvGrpSpPr/>
          <p:nvPr/>
        </p:nvGrpSpPr>
        <p:grpSpPr>
          <a:xfrm>
            <a:off x="282000" y="1528894"/>
            <a:ext cx="8580000" cy="5148000"/>
            <a:chOff x="282000" y="1528894"/>
            <a:chExt cx="8580000" cy="5148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386809B-CB27-418E-A3D2-CFDF2880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000" y="1528894"/>
              <a:ext cx="8580000" cy="51480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CD3420D-3883-4F7C-8385-4BC6B734F922}"/>
                </a:ext>
              </a:extLst>
            </p:cNvPr>
            <p:cNvSpPr/>
            <p:nvPr/>
          </p:nvSpPr>
          <p:spPr>
            <a:xfrm>
              <a:off x="5176520" y="3230880"/>
              <a:ext cx="216000" cy="14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541A2D-8050-4A38-9E7B-08E13464F518}"/>
                </a:ext>
              </a:extLst>
            </p:cNvPr>
            <p:cNvSpPr/>
            <p:nvPr/>
          </p:nvSpPr>
          <p:spPr>
            <a:xfrm>
              <a:off x="5174080" y="5334186"/>
              <a:ext cx="324000" cy="14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FB121645-D052-48EF-8EFA-80894435EB89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0957" t="67021" r="32169" b="17203"/>
          <a:stretch/>
        </p:blipFill>
        <p:spPr>
          <a:xfrm>
            <a:off x="4651331" y="4978959"/>
            <a:ext cx="1448479" cy="8117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EFD2F1-B049-4923-A689-1D173222EFA9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5857" t="27424" r="27231" b="44288"/>
          <a:stretch/>
        </p:blipFill>
        <p:spPr>
          <a:xfrm>
            <a:off x="4216406" y="2941491"/>
            <a:ext cx="2310124" cy="14555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D9B0954-AC64-45EB-9D8B-5360217F7CBA}"/>
              </a:ext>
            </a:extLst>
          </p:cNvPr>
          <p:cNvSpPr txBox="1"/>
          <p:nvPr/>
        </p:nvSpPr>
        <p:spPr>
          <a:xfrm>
            <a:off x="0" y="6581001"/>
            <a:ext cx="280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+mj-ea"/>
                <a:ea typeface="+mj-ea"/>
              </a:rPr>
              <a:t>資工系 </a:t>
            </a:r>
            <a:r>
              <a:rPr lang="en-US" altLang="zh-TW" sz="1200" dirty="0">
                <a:latin typeface="+mj-ea"/>
                <a:ea typeface="+mj-ea"/>
              </a:rPr>
              <a:t>0416047</a:t>
            </a:r>
            <a:r>
              <a:rPr lang="zh-TW" altLang="en-US" sz="1200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42435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67 2">
            <a:extLst>
              <a:ext uri="{FF2B5EF4-FFF2-40B4-BE49-F238E27FC236}">
                <a16:creationId xmlns:a16="http://schemas.microsoft.com/office/drawing/2014/main" id="{6B32FFC4-FB8A-4644-AAE4-7F40B56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Noto Sans CJK TC Medium" panose="020B0600000000000000" pitchFamily="34" charset="-120"/>
              </a:rPr>
              <a:t>HML: a redundant factor</a:t>
            </a:r>
            <a:endParaRPr lang="zh-TW" altLang="en-US" dirty="0">
              <a:ea typeface="Noto Sans CJK TC Medium" panose="020B0600000000000000" pitchFamily="34" charset="-12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E88949E-9270-41E7-ACE9-AB5C5B22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966003"/>
            <a:ext cx="8280000" cy="39941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8AC1B9-D9B7-4756-B078-418EFCD9EB9D}"/>
              </a:ext>
            </a:extLst>
          </p:cNvPr>
          <p:cNvSpPr/>
          <p:nvPr/>
        </p:nvSpPr>
        <p:spPr>
          <a:xfrm>
            <a:off x="2210816" y="3021584"/>
            <a:ext cx="497840" cy="279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91DF97-A604-40A8-8920-6A0DF1C71D2F}"/>
              </a:ext>
            </a:extLst>
          </p:cNvPr>
          <p:cNvSpPr txBox="1"/>
          <p:nvPr/>
        </p:nvSpPr>
        <p:spPr>
          <a:xfrm>
            <a:off x="0" y="6488668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127709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67 2">
            <a:extLst>
              <a:ext uri="{FF2B5EF4-FFF2-40B4-BE49-F238E27FC236}">
                <a16:creationId xmlns:a16="http://schemas.microsoft.com/office/drawing/2014/main" id="{6B32FFC4-FB8A-4644-AAE4-7F40B56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>
                <a:ea typeface="Noto Sans CJK TC Medium" panose="020B0600000000000000" pitchFamily="34" charset="-120"/>
              </a:rPr>
              <a:t>HML: a redundant factor (cont.)</a:t>
            </a:r>
            <a:endParaRPr lang="zh-TW" altLang="en-US" sz="4000" dirty="0">
              <a:ea typeface="Noto Sans CJK TC Medium" panose="020B06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ECDA56-4C22-4580-AC80-A401E77E7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改進的方法：將</a:t>
            </a:r>
            <a:r>
              <a:rPr lang="en-US" altLang="zh-TW" dirty="0"/>
              <a:t>HML</a:t>
            </a:r>
            <a:r>
              <a:rPr lang="zh-TW" altLang="en-US" dirty="0"/>
              <a:t>改成</a:t>
            </a:r>
            <a:r>
              <a:rPr lang="en-US" altLang="zh-TW" dirty="0"/>
              <a:t>HMLO</a:t>
            </a:r>
          </a:p>
          <a:p>
            <a:r>
              <a:rPr lang="en-US" altLang="zh-TW" dirty="0"/>
              <a:t>HMLO</a:t>
            </a:r>
          </a:p>
          <a:p>
            <a:pPr lvl="1"/>
            <a:r>
              <a:rPr lang="en-US" altLang="zh-TW" dirty="0"/>
              <a:t>Orthogonal HML</a:t>
            </a:r>
          </a:p>
          <a:p>
            <a:pPr lvl="1"/>
            <a:r>
              <a:rPr lang="en-US" altLang="zh-TW" dirty="0"/>
              <a:t>Sum of the intercept and residual from the</a:t>
            </a:r>
            <a:r>
              <a:rPr lang="zh-TW" altLang="en-US" dirty="0"/>
              <a:t> </a:t>
            </a:r>
            <a:r>
              <a:rPr lang="en-US" altLang="zh-TW" dirty="0"/>
              <a:t>regression</a:t>
            </a:r>
            <a:r>
              <a:rPr lang="zh-TW" altLang="en-US" dirty="0"/>
              <a:t> </a:t>
            </a:r>
            <a:r>
              <a:rPr lang="en-US" altLang="zh-TW" dirty="0"/>
              <a:t>of HML on R</a:t>
            </a:r>
            <a:r>
              <a:rPr lang="en-US" altLang="zh-TW" baseline="-25000" dirty="0"/>
              <a:t>M</a:t>
            </a:r>
            <a:r>
              <a:rPr lang="en-US" altLang="zh-TW" dirty="0"/>
              <a:t>-R</a:t>
            </a:r>
            <a:r>
              <a:rPr lang="en-US" altLang="zh-TW" baseline="-25000" dirty="0"/>
              <a:t>F</a:t>
            </a:r>
            <a:r>
              <a:rPr lang="en-US" altLang="zh-TW" dirty="0"/>
              <a:t> , SMB, RMW, and CMA</a:t>
            </a:r>
          </a:p>
          <a:p>
            <a:r>
              <a:rPr lang="zh-TW" altLang="en-US" dirty="0"/>
              <a:t>回歸式的</a:t>
            </a:r>
            <a:r>
              <a:rPr lang="en-US" altLang="zh-TW" dirty="0"/>
              <a:t>a</a:t>
            </a:r>
            <a:r>
              <a:rPr lang="en-US" altLang="zh-TW" baseline="-25000" dirty="0"/>
              <a:t>i</a:t>
            </a:r>
            <a:r>
              <a:rPr lang="zh-TW" altLang="en-US" dirty="0"/>
              <a:t>和</a:t>
            </a:r>
            <a:r>
              <a:rPr lang="en-US" altLang="zh-TW" dirty="0" err="1"/>
              <a:t>e</a:t>
            </a:r>
            <a:r>
              <a:rPr lang="en-US" altLang="zh-TW" baseline="-25000" dirty="0" err="1"/>
              <a:t>it</a:t>
            </a:r>
            <a:r>
              <a:rPr lang="zh-TW" altLang="en-US" dirty="0"/>
              <a:t>保持不變</a:t>
            </a:r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C8F09A0-F338-4B2B-9B4B-AF2950DC2642}"/>
                  </a:ext>
                </a:extLst>
              </p:cNvPr>
              <p:cNvSpPr txBox="1"/>
              <p:nvPr/>
            </p:nvSpPr>
            <p:spPr>
              <a:xfrm>
                <a:off x="682538" y="4783069"/>
                <a:ext cx="7778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𝐹𝑡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𝑆𝑀𝐵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𝐻𝑀𝐿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𝑅𝑀𝑊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𝐶𝑀𝐴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𝒊𝒕</m:t>
                          </m:r>
                        </m:sub>
                      </m:sSub>
                    </m:oMath>
                  </m:oMathPara>
                </a14:m>
                <a:endParaRPr lang="zh-TW" altLang="en-US" b="1" i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C8F09A0-F338-4B2B-9B4B-AF2950DC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38" y="4783069"/>
                <a:ext cx="7778924" cy="276999"/>
              </a:xfrm>
              <a:prstGeom prst="rect">
                <a:avLst/>
              </a:prstGeom>
              <a:blipFill>
                <a:blip r:embed="rId3"/>
                <a:stretch>
                  <a:fillRect l="-392" r="-78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E42B1D7-1F37-4F89-935E-B71CF0B8AB11}"/>
                  </a:ext>
                </a:extLst>
              </p:cNvPr>
              <p:cNvSpPr txBox="1"/>
              <p:nvPr/>
            </p:nvSpPr>
            <p:spPr>
              <a:xfrm>
                <a:off x="607197" y="5923795"/>
                <a:ext cx="7929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𝐹𝑡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𝑆𝑀𝐵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𝐻𝑀𝐿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𝑅𝑀𝑊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𝐶𝑀𝐴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𝒊𝒕</m:t>
                          </m:r>
                        </m:sub>
                      </m:sSub>
                    </m:oMath>
                  </m:oMathPara>
                </a14:m>
                <a:endParaRPr lang="zh-TW" altLang="en-US" b="1" i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E42B1D7-1F37-4F89-935E-B71CF0B8A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97" y="5923795"/>
                <a:ext cx="7929607" cy="276999"/>
              </a:xfrm>
              <a:prstGeom prst="rect">
                <a:avLst/>
              </a:prstGeom>
              <a:blipFill>
                <a:blip r:embed="rId4"/>
                <a:stretch>
                  <a:fillRect l="-385" r="-77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15BBDBB-36FC-443F-B6EC-4130EAA27ABB}"/>
              </a:ext>
            </a:extLst>
          </p:cNvPr>
          <p:cNvCxnSpPr/>
          <p:nvPr/>
        </p:nvCxnSpPr>
        <p:spPr>
          <a:xfrm>
            <a:off x="4561840" y="5221932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6709C27-1B62-45D4-B0E2-45B0014487D0}"/>
              </a:ext>
            </a:extLst>
          </p:cNvPr>
          <p:cNvSpPr txBox="1"/>
          <p:nvPr/>
        </p:nvSpPr>
        <p:spPr>
          <a:xfrm>
            <a:off x="0" y="6488668"/>
            <a:ext cx="280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資工系 </a:t>
            </a:r>
            <a:r>
              <a:rPr lang="en-US" altLang="zh-TW" dirty="0">
                <a:latin typeface="+mj-ea"/>
                <a:ea typeface="+mj-ea"/>
              </a:rPr>
              <a:t>0416047</a:t>
            </a:r>
            <a:r>
              <a:rPr lang="zh-TW" altLang="en-US" dirty="0">
                <a:latin typeface="+mj-ea"/>
                <a:ea typeface="+mj-ea"/>
              </a:rPr>
              <a:t> 王傳鈞</a:t>
            </a:r>
          </a:p>
        </p:txBody>
      </p:sp>
    </p:spTree>
    <p:extLst>
      <p:ext uri="{BB962C8B-B14F-4D97-AF65-F5344CB8AC3E}">
        <p14:creationId xmlns:p14="http://schemas.microsoft.com/office/powerpoint/2010/main" val="407812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Noto Sans"/>
        <a:ea typeface="Noto Sans CJK TC Regular"/>
        <a:cs typeface=""/>
      </a:majorFont>
      <a:minorFont>
        <a:latin typeface="Noto Sans Light"/>
        <a:ea typeface="Noto Sans CJK TC Light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</TotalTime>
  <Words>1220</Words>
  <Application>Microsoft Office PowerPoint</Application>
  <PresentationFormat>如螢幕大小 (4:3)</PresentationFormat>
  <Paragraphs>120</Paragraphs>
  <Slides>12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4" baseType="lpstr">
      <vt:lpstr>Arial</vt:lpstr>
      <vt:lpstr>Noto Sans</vt:lpstr>
      <vt:lpstr>Noto Sans SemBd</vt:lpstr>
      <vt:lpstr>新細明體</vt:lpstr>
      <vt:lpstr>Cambria Math</vt:lpstr>
      <vt:lpstr>Noto Sans CJK TC Medium</vt:lpstr>
      <vt:lpstr>Times New Roman</vt:lpstr>
      <vt:lpstr>Noto Sans Light</vt:lpstr>
      <vt:lpstr>Calibri</vt:lpstr>
      <vt:lpstr>Noto Sans CJK TC Regular</vt:lpstr>
      <vt:lpstr>Noto Sans CJK TC Light</vt:lpstr>
      <vt:lpstr>Office 佈景主題</vt:lpstr>
      <vt:lpstr>A Five-Factor Asset Pricing Model</vt:lpstr>
      <vt:lpstr>Introduction</vt:lpstr>
      <vt:lpstr>Definitions of Variables</vt:lpstr>
      <vt:lpstr>Explanation of Effects</vt:lpstr>
      <vt:lpstr>Explanation of Effects (cont.)</vt:lpstr>
      <vt:lpstr>Concepts of Five Factors</vt:lpstr>
      <vt:lpstr>Concepts of Five Factors (cont.)</vt:lpstr>
      <vt:lpstr>HML: a redundant factor</vt:lpstr>
      <vt:lpstr>HML: a redundant factor (cont.)</vt:lpstr>
      <vt:lpstr>Performance Comparisons</vt:lpstr>
      <vt:lpstr>Performance Comparisons (cont.)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Five-Factor Asset Pricing Model</dc:title>
  <dc:creator>a2468834@gmail.com</dc:creator>
  <cp:lastModifiedBy>a2468834@gmail.com</cp:lastModifiedBy>
  <cp:revision>80</cp:revision>
  <dcterms:created xsi:type="dcterms:W3CDTF">2019-06-05T14:35:09Z</dcterms:created>
  <dcterms:modified xsi:type="dcterms:W3CDTF">2019-06-06T05:15:48Z</dcterms:modified>
</cp:coreProperties>
</file>